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23"/>
  </p:notesMasterIdLst>
  <p:sldIdLst>
    <p:sldId id="259" r:id="rId5"/>
    <p:sldId id="260" r:id="rId6"/>
    <p:sldId id="277" r:id="rId7"/>
    <p:sldId id="272" r:id="rId8"/>
    <p:sldId id="273" r:id="rId9"/>
    <p:sldId id="274" r:id="rId10"/>
    <p:sldId id="276" r:id="rId11"/>
    <p:sldId id="275" r:id="rId12"/>
    <p:sldId id="264" r:id="rId13"/>
    <p:sldId id="265" r:id="rId14"/>
    <p:sldId id="261" r:id="rId15"/>
    <p:sldId id="262" r:id="rId16"/>
    <p:sldId id="263" r:id="rId17"/>
    <p:sldId id="267" r:id="rId18"/>
    <p:sldId id="268" r:id="rId19"/>
    <p:sldId id="269" r:id="rId20"/>
    <p:sldId id="270" r:id="rId21"/>
    <p:sldId id="271" r:id="rId22"/>
  </p:sldIdLst>
  <p:sldSz cx="9906000" cy="6858000" type="A4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AF8CD23-47CD-0D57-4378-21E1E90492DB}" v="39" dt="2022-05-04T10:17:01.855"/>
    <p1510:client id="{B66A5CBE-1324-EB9C-7746-1DB461B411CC}" v="53" dt="2022-04-11T13:08:35.150"/>
    <p1510:client id="{E7A0A6FD-3E50-7CB0-32B6-41592D049DD9}" v="46" dt="2022-05-03T15:31:23.29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7" d="100"/>
          <a:sy n="67" d="100"/>
        </p:scale>
        <p:origin x="84" y="4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notesMaster" Target="notesMasters/notesMaster1.xml"/><Relationship Id="rId28" Type="http://schemas.microsoft.com/office/2015/10/relationships/revisionInfo" Target="revisionInfo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2F91812-F522-4CF9-8D14-73E3A8A9B5C8}" type="datetimeFigureOut">
              <a:rPr lang="en-GB" smtClean="0"/>
              <a:t>18/05/2022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00150" y="1143000"/>
            <a:ext cx="44577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562A0E5-AF33-41E4-9BFE-5605096792A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12210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39CDA647-B8BF-4D26-AD1F-C676D3E29F0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906000" cy="6857786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197483C-7F1D-4181-92E6-BA8179AA8C3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475542" y="2055050"/>
            <a:ext cx="3838575" cy="2910356"/>
          </a:xfrm>
        </p:spPr>
        <p:txBody>
          <a:bodyPr anchor="b"/>
          <a:lstStyle>
            <a:lvl1pPr algn="r">
              <a:defRPr sz="6000">
                <a:solidFill>
                  <a:schemeClr val="bg1"/>
                </a:solidFill>
                <a:latin typeface="VAG Rounded Next Heavy" panose="020F0902020203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9970B7B-47A4-4C46-8C05-B6C46A8F32A0}"/>
              </a:ext>
            </a:extLst>
          </p:cNvPr>
          <p:cNvSpPr txBox="1"/>
          <p:nvPr userDrawn="1"/>
        </p:nvSpPr>
        <p:spPr>
          <a:xfrm>
            <a:off x="459391" y="5781241"/>
            <a:ext cx="898721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1200">
                <a:solidFill>
                  <a:srgbClr val="FFFFFF"/>
                </a:solidFill>
                <a:effectLst/>
                <a:latin typeface="VAG Rounded Next Light" panose="020F0402020203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9-13 Kean Street, London, WC2B 4AY, Telephone 020 7420 4444</a:t>
            </a:r>
          </a:p>
          <a:p>
            <a:pPr algn="r"/>
            <a:r>
              <a:rPr lang="en-GB" sz="1200">
                <a:solidFill>
                  <a:srgbClr val="FFFFFF"/>
                </a:solidFill>
                <a:effectLst/>
                <a:latin typeface="VAG Rounded Next Light" panose="020F0402020203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Charity registered in England and Wales No. 1026148, in Scotland No. SC041260, Registered company in England and Wales No. 2838296, VAT No. 625 994 009</a:t>
            </a:r>
          </a:p>
        </p:txBody>
      </p:sp>
    </p:spTree>
    <p:extLst>
      <p:ext uri="{BB962C8B-B14F-4D97-AF65-F5344CB8AC3E}">
        <p14:creationId xmlns:p14="http://schemas.microsoft.com/office/powerpoint/2010/main" val="38712354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99F14E-7E45-4F50-B7E9-EA087C0C80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2328" y="365126"/>
            <a:ext cx="8543925" cy="1325563"/>
          </a:xfrm>
        </p:spPr>
        <p:txBody>
          <a:bodyPr/>
          <a:lstStyle>
            <a:lvl1pPr>
              <a:defRPr>
                <a:latin typeface="VAG Rounded Next Heavy" panose="020F0902020203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16A30DA-91B4-46EA-8F79-1BE7A36FBBD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82328" y="1681163"/>
            <a:ext cx="4190702" cy="612858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2"/>
                </a:solidFill>
                <a:latin typeface="VAG Rounded Next ExtraLight" panose="020F0302020203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D12147E-5DBA-40FE-9228-66B6BEDA1CB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82328" y="2505075"/>
            <a:ext cx="4190702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B279FCE-BDB7-4E0D-9CD2-8C49C1064F2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5014913" y="1681163"/>
            <a:ext cx="4211340" cy="612858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2"/>
                </a:solidFill>
                <a:latin typeface="VAG Rounded Next ExtraLight" panose="020F0302020203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1C60A0D-26EB-4854-AE14-857C1EFF4B4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5014913" y="2505075"/>
            <a:ext cx="4211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167260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ck 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130136C9-23C4-4C80-A2B6-148DBAA852A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906000" cy="6857786"/>
          </a:xfrm>
          <a:prstGeom prst="rect">
            <a:avLst/>
          </a:prstGeom>
        </p:spPr>
      </p:pic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6762031A-0D7B-477E-AE37-AD9F900A5E11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2392299" y="5028012"/>
            <a:ext cx="7038213" cy="1256965"/>
          </a:xfrm>
        </p:spPr>
        <p:txBody>
          <a:bodyPr/>
          <a:lstStyle>
            <a:lvl1pPr marL="0" indent="0" algn="r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Add the presenters name and contact details here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A2D689AE-26C7-4F0F-A86D-4E6F74B40848}"/>
              </a:ext>
            </a:extLst>
          </p:cNvPr>
          <p:cNvSpPr txBox="1">
            <a:spLocks/>
          </p:cNvSpPr>
          <p:nvPr userDrawn="1"/>
        </p:nvSpPr>
        <p:spPr>
          <a:xfrm>
            <a:off x="475488" y="573024"/>
            <a:ext cx="8955024" cy="90830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0" kern="1200">
                <a:solidFill>
                  <a:schemeClr val="bg1"/>
                </a:solidFill>
                <a:latin typeface="VAG Rounded Next Black" panose="020F0A02020203020204" pitchFamily="34" charset="0"/>
                <a:ea typeface="+mj-ea"/>
                <a:cs typeface="+mj-cs"/>
              </a:defRPr>
            </a:lvl1pPr>
          </a:lstStyle>
          <a:p>
            <a:r>
              <a:rPr lang="en-US" sz="5400"/>
              <a:t>Global Action Plan</a:t>
            </a:r>
            <a:endParaRPr lang="en-GB" sz="540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1C8DE38-CFEB-4B31-958D-5093D1BA542A}"/>
              </a:ext>
            </a:extLst>
          </p:cNvPr>
          <p:cNvSpPr txBox="1"/>
          <p:nvPr userDrawn="1"/>
        </p:nvSpPr>
        <p:spPr>
          <a:xfrm>
            <a:off x="6849981" y="1407474"/>
            <a:ext cx="2580532" cy="68720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200000"/>
              </a:lnSpc>
            </a:pPr>
            <a:r>
              <a:rPr lang="en-US" sz="2800">
                <a:solidFill>
                  <a:schemeClr val="bg1"/>
                </a:solidFill>
                <a:latin typeface="VAG Rounded Next Heavy" panose="020F0902020203020204" pitchFamily="34" charset="0"/>
              </a:rPr>
              <a:t>@</a:t>
            </a:r>
            <a:r>
              <a:rPr lang="en-US" sz="2800" err="1">
                <a:solidFill>
                  <a:schemeClr val="bg1"/>
                </a:solidFill>
                <a:latin typeface="VAG Rounded Next Heavy" panose="020F0902020203020204" pitchFamily="34" charset="0"/>
              </a:rPr>
              <a:t>globalactplan</a:t>
            </a:r>
            <a:br>
              <a:rPr lang="en-US" sz="2800">
                <a:solidFill>
                  <a:schemeClr val="bg1"/>
                </a:solidFill>
                <a:latin typeface="VAG Rounded Next Heavy" panose="020F0902020203020204" pitchFamily="34" charset="0"/>
              </a:rPr>
            </a:br>
            <a:r>
              <a:rPr lang="en-US" sz="2800" err="1">
                <a:solidFill>
                  <a:schemeClr val="bg1"/>
                </a:solidFill>
                <a:latin typeface="VAG Rounded Next Heavy" panose="020F0902020203020204" pitchFamily="34" charset="0"/>
              </a:rPr>
              <a:t>globalactionplan</a:t>
            </a:r>
            <a:br>
              <a:rPr lang="en-US" sz="2800">
                <a:solidFill>
                  <a:schemeClr val="bg1"/>
                </a:solidFill>
                <a:latin typeface="VAG Rounded Next Heavy" panose="020F0902020203020204" pitchFamily="34" charset="0"/>
              </a:rPr>
            </a:br>
            <a:r>
              <a:rPr lang="en-US" sz="2800" err="1">
                <a:solidFill>
                  <a:schemeClr val="bg1"/>
                </a:solidFill>
                <a:latin typeface="VAG Rounded Next Heavy" panose="020F0902020203020204" pitchFamily="34" charset="0"/>
              </a:rPr>
              <a:t>globalactionplan</a:t>
            </a:r>
            <a:br>
              <a:rPr lang="en-US" sz="2800">
                <a:solidFill>
                  <a:schemeClr val="bg1"/>
                </a:solidFill>
                <a:latin typeface="VAG Rounded Next Heavy" panose="020F0902020203020204" pitchFamily="34" charset="0"/>
              </a:rPr>
            </a:br>
            <a:r>
              <a:rPr lang="en-US" sz="2800">
                <a:solidFill>
                  <a:schemeClr val="bg1"/>
                </a:solidFill>
                <a:latin typeface="VAG Rounded Next Heavy" panose="020F0902020203020204" pitchFamily="34" charset="0"/>
              </a:rPr>
              <a:t>global-action-plan</a:t>
            </a:r>
            <a:endParaRPr lang="en-GB" sz="2800">
              <a:solidFill>
                <a:schemeClr val="bg1"/>
              </a:solidFill>
              <a:latin typeface="VAG Rounded Next Heavy" panose="020F0902020203020204" pitchFamily="34" charset="0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3BE385FC-4AA7-44A6-8B10-F6BB7AAF4ED4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9169" y="1564107"/>
            <a:ext cx="615073" cy="75701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681FEDCD-8822-435E-BAC6-88F95B0B3614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9170" y="2381974"/>
            <a:ext cx="615073" cy="757013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A0367B4A-A940-4825-8294-88CB9C65E4E3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9169" y="3236288"/>
            <a:ext cx="615073" cy="757013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61A0AB46-0517-4BC0-AAB8-FCF7870FBA0C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9169" y="4077952"/>
            <a:ext cx="615073" cy="7544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455223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4098ED-5BF4-4660-B9B5-9B6CC5EB8D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0C2CC48-CFC9-4FF4-B2A0-B6B1AB971E6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11340" y="987426"/>
            <a:ext cx="5014913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70ADA0E-B505-4B75-B3D5-10D3445314B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1627460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4E70F5-1F12-4A23-98CD-CDA1EEF2FA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32B24E9-26C0-47AA-AB73-D24A8F2DE0F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4211340" y="987426"/>
            <a:ext cx="5014913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B4ACB25-8B70-4B54-ABD6-4A17E1D8617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4410113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0E5DC0-34C8-402F-97AE-29A0770DDE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pic>
        <p:nvPicPr>
          <p:cNvPr id="32" name="Picture 31">
            <a:extLst>
              <a:ext uri="{FF2B5EF4-FFF2-40B4-BE49-F238E27FC236}">
                <a16:creationId xmlns:a16="http://schemas.microsoft.com/office/drawing/2014/main" id="{FA61DA6E-AC6F-4BD5-AAAF-CDA9E4D7FF6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25878" y="5679522"/>
            <a:ext cx="9778069" cy="1042506"/>
          </a:xfrm>
          <a:prstGeom prst="rect">
            <a:avLst/>
          </a:prstGeom>
        </p:spPr>
      </p:pic>
      <p:sp>
        <p:nvSpPr>
          <p:cNvPr id="33" name="Content Placeholder 2">
            <a:extLst>
              <a:ext uri="{FF2B5EF4-FFF2-40B4-BE49-F238E27FC236}">
                <a16:creationId xmlns:a16="http://schemas.microsoft.com/office/drawing/2014/main" id="{8680A2E9-F732-42C4-A9F9-080F87CEC91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1038" y="1943101"/>
            <a:ext cx="8543925" cy="360045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102148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9112F9-F64D-45FB-AEA9-0F68ECFF85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VAG Rounded Next Heavy" panose="020F0902020203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6AC2F57-F0BC-41F2-94F2-CCC072EC23A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773503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0E5DC0-34C8-402F-97AE-29A0770DDE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VAG Rounded Next Heavy" panose="020F0902020203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512992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3E2BC73-1B3B-452D-B6E4-05BC2AC5BA9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0" y="0"/>
            <a:ext cx="9906000" cy="6858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00E5DC0-34C8-402F-97AE-29A0770DDE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6363" y="3910264"/>
            <a:ext cx="9233109" cy="2458453"/>
          </a:xfrm>
          <a:solidFill>
            <a:schemeClr val="accent1">
              <a:alpha val="80000"/>
            </a:schemeClr>
          </a:solidFill>
        </p:spPr>
        <p:txBody>
          <a:bodyPr lIns="360000" tIns="360000" rIns="360000" bIns="360000"/>
          <a:lstStyle>
            <a:lvl1pPr>
              <a:defRPr>
                <a:solidFill>
                  <a:schemeClr val="bg1"/>
                </a:solidFill>
                <a:latin typeface="VAG Rounded Next Heavy" panose="020F0902020203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076152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llustration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F1432E-3AE0-49A0-8D73-04C85002B09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572125" y="794085"/>
            <a:ext cx="3910264" cy="5197642"/>
          </a:xfrm>
        </p:spPr>
        <p:txBody>
          <a:bodyPr>
            <a:noAutofit/>
          </a:bodyPr>
          <a:lstStyle>
            <a:lvl1pPr>
              <a:defRPr sz="6600">
                <a:solidFill>
                  <a:schemeClr val="bg1"/>
                </a:solidFill>
                <a:latin typeface="VAG Rounded Next Heavy" panose="020F0902020203020204" pitchFamily="34" charset="0"/>
              </a:defRPr>
            </a:lvl1pPr>
          </a:lstStyle>
          <a:p>
            <a:r>
              <a:rPr lang="en-US"/>
              <a:t>Click to edit text</a:t>
            </a:r>
            <a:endParaRPr lang="en-GB"/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385CD027-AD3F-4260-B86E-C1FD19E6282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55983" y="1896854"/>
            <a:ext cx="3291140" cy="3064291"/>
          </a:xfrm>
          <a:ln w="76200">
            <a:solidFill>
              <a:schemeClr val="bg1"/>
            </a:solidFill>
          </a:ln>
        </p:spPr>
        <p:txBody>
          <a:bodyPr lIns="324000" tIns="324000" rIns="324000" bIns="324000" anchor="ctr" anchorCtr="0">
            <a:noAutofit/>
          </a:bodyPr>
          <a:lstStyle>
            <a:lvl1pPr marL="0" indent="0" algn="r">
              <a:buNone/>
              <a:defRPr sz="5600">
                <a:solidFill>
                  <a:schemeClr val="bg1"/>
                </a:solidFill>
                <a:latin typeface="VAG Rounded Next Heavy" panose="020F0902020203020204" pitchFamily="34" charset="0"/>
                <a:cs typeface="Utsaah" panose="020B0502040204020203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373753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alternativ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385CD027-AD3F-4260-B86E-C1FD19E6282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55983" y="1446415"/>
            <a:ext cx="3935631" cy="3664359"/>
          </a:xfrm>
          <a:ln w="76200">
            <a:noFill/>
          </a:ln>
        </p:spPr>
        <p:txBody>
          <a:bodyPr lIns="324000" tIns="324000" rIns="324000" bIns="324000" anchor="ctr" anchorCtr="0">
            <a:normAutofit/>
          </a:bodyPr>
          <a:lstStyle>
            <a:lvl1pPr marL="0" indent="0" algn="r">
              <a:buNone/>
              <a:defRPr sz="6600">
                <a:solidFill>
                  <a:schemeClr val="accent1"/>
                </a:solidFill>
                <a:latin typeface="VAG Rounded Next Heavy" panose="020F0902020203020204" pitchFamily="34" charset="0"/>
                <a:cs typeface="Utsaah" panose="020B0502040204020203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D81EBAE6-4C46-4E30-9C15-AFBE58387FB6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5572126" y="0"/>
            <a:ext cx="4333875" cy="6857996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485054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655231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88B43619-EB26-48AF-B452-B893ED75A4E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7"/>
            <a:ext cx="9906000" cy="6857786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872C10C-FB92-46A0-9FC1-323D1211D6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5878" y="609051"/>
            <a:ext cx="8543925" cy="2852737"/>
          </a:xfrm>
        </p:spPr>
        <p:txBody>
          <a:bodyPr anchor="b"/>
          <a:lstStyle>
            <a:lvl1pPr algn="r">
              <a:defRPr sz="6000">
                <a:solidFill>
                  <a:schemeClr val="bg1"/>
                </a:solidFill>
                <a:latin typeface="VAG Rounded Next Heavy" panose="020F0902020203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A713678-45E0-4F2B-8AEA-042B6E1F8AE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392299" y="4589464"/>
            <a:ext cx="6827504" cy="1500187"/>
          </a:xfrm>
        </p:spPr>
        <p:txBody>
          <a:bodyPr/>
          <a:lstStyle>
            <a:lvl1pPr marL="0" indent="0" algn="r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9535543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6AE750-9067-4556-A532-F51A4CC023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VAG Rounded Next Heavy" panose="020F0902020203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3206EF0-BCA7-4E10-95B8-06EF1A81CAF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81038" y="1825625"/>
            <a:ext cx="421005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8069E25-DE6B-48AB-83DF-F27949A9EBB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014913" y="1825625"/>
            <a:ext cx="421005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665707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4C94906-1CF3-481B-9F2C-6118B45829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1038" y="365126"/>
            <a:ext cx="854392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F619D23-D06D-4B93-97BD-C0BE74B9F2B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81038" y="2165684"/>
            <a:ext cx="8543925" cy="401127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183420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4" r:id="rId3"/>
    <p:sldLayoutId id="2147483659" r:id="rId4"/>
    <p:sldLayoutId id="2147483660" r:id="rId5"/>
    <p:sldLayoutId id="2147483661" r:id="rId6"/>
    <p:sldLayoutId id="2147483655" r:id="rId7"/>
    <p:sldLayoutId id="2147483651" r:id="rId8"/>
    <p:sldLayoutId id="2147483652" r:id="rId9"/>
    <p:sldLayoutId id="2147483653" r:id="rId10"/>
    <p:sldLayoutId id="2147483658" r:id="rId11"/>
    <p:sldLayoutId id="2147483656" r:id="rId12"/>
    <p:sldLayoutId id="2147483657" r:id="rId13"/>
    <p:sldLayoutId id="2147483662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accent1"/>
          </a:solidFill>
          <a:latin typeface="VAG Rounded Next Black" panose="020F0A0202020302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chemeClr val="accent1"/>
        </a:buClr>
        <a:buFont typeface="Arial" panose="020B0604020202020204" pitchFamily="34" charset="0"/>
        <a:buChar char="•"/>
        <a:defRPr sz="4400" kern="1200">
          <a:solidFill>
            <a:schemeClr val="tx1"/>
          </a:solidFill>
          <a:latin typeface="VAG Rounded Next" panose="020F0502020203020204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Char char="•"/>
        <a:defRPr sz="4000" kern="1200">
          <a:solidFill>
            <a:schemeClr val="tx1"/>
          </a:solidFill>
          <a:latin typeface="VAG Rounded Next" panose="020F050202020302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VAG Rounded Next" panose="020F050202020302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VAG Rounded Next" panose="020F050202020302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VAG Rounded Next" panose="020F0502020203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CCCE4E7-B40A-4593-A5E0-DF5A311E016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0867" y="966101"/>
            <a:ext cx="8084265" cy="5069602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579106B2-55C6-4C2E-A560-24DE33907A37}"/>
              </a:ext>
            </a:extLst>
          </p:cNvPr>
          <p:cNvSpPr txBox="1"/>
          <p:nvPr/>
        </p:nvSpPr>
        <p:spPr>
          <a:xfrm>
            <a:off x="2882560" y="314465"/>
            <a:ext cx="4140877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6000">
                <a:latin typeface="VAG Rounded Next Black" panose="020F0A02020203020204" pitchFamily="34" charset="0"/>
              </a:rPr>
              <a:t>I pledge to: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CF35648-C47E-42D6-B834-1135B3058C77}"/>
              </a:ext>
            </a:extLst>
          </p:cNvPr>
          <p:cNvSpPr txBox="1"/>
          <p:nvPr/>
        </p:nvSpPr>
        <p:spPr>
          <a:xfrm>
            <a:off x="3531775" y="6035703"/>
            <a:ext cx="284244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600">
                <a:latin typeface="VAG Rounded Next" panose="020F0502020203020204" pitchFamily="34" charset="0"/>
              </a:rPr>
              <a:t>#CleanAirDay</a:t>
            </a:r>
          </a:p>
        </p:txBody>
      </p:sp>
      <p:pic>
        <p:nvPicPr>
          <p:cNvPr id="4" name="Picture 4" descr="Logo, company name&#10;&#10;Description automatically generated">
            <a:extLst>
              <a:ext uri="{FF2B5EF4-FFF2-40B4-BE49-F238E27FC236}">
                <a16:creationId xmlns:a16="http://schemas.microsoft.com/office/drawing/2014/main" id="{13E9C50C-26FB-C443-023E-70C56E7C35B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82304" y="73202"/>
            <a:ext cx="2643279" cy="15146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587792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CCCE4E7-B40A-4593-A5E0-DF5A311E016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0867" y="966101"/>
            <a:ext cx="8084265" cy="5069602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579106B2-55C6-4C2E-A560-24DE33907A37}"/>
              </a:ext>
            </a:extLst>
          </p:cNvPr>
          <p:cNvSpPr txBox="1"/>
          <p:nvPr/>
        </p:nvSpPr>
        <p:spPr>
          <a:xfrm>
            <a:off x="2882560" y="314465"/>
            <a:ext cx="4140877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6000">
                <a:latin typeface="VAG Rounded Next Black" panose="020F0A02020203020204" pitchFamily="34" charset="0"/>
              </a:rPr>
              <a:t>I pledge to: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CF35648-C47E-42D6-B834-1135B3058C77}"/>
              </a:ext>
            </a:extLst>
          </p:cNvPr>
          <p:cNvSpPr txBox="1"/>
          <p:nvPr/>
        </p:nvSpPr>
        <p:spPr>
          <a:xfrm>
            <a:off x="3531775" y="6035703"/>
            <a:ext cx="284244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600">
                <a:latin typeface="VAG Rounded Next" panose="020F0502020203020204" pitchFamily="34" charset="0"/>
              </a:rPr>
              <a:t>#CleanAirDay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2D935A2-1D41-4BA3-BC51-C44D3A153FE2}"/>
              </a:ext>
            </a:extLst>
          </p:cNvPr>
          <p:cNvSpPr txBox="1"/>
          <p:nvPr/>
        </p:nvSpPr>
        <p:spPr>
          <a:xfrm>
            <a:off x="2074756" y="3238167"/>
            <a:ext cx="5756482" cy="2308324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GB" sz="7200" dirty="0">
                <a:latin typeface="VAG Rounded Next"/>
              </a:rPr>
              <a:t>Walk or cycle to school</a:t>
            </a:r>
          </a:p>
        </p:txBody>
      </p:sp>
      <p:pic>
        <p:nvPicPr>
          <p:cNvPr id="5" name="Picture 4" descr="Logo, company name&#10;&#10;Description automatically generated">
            <a:extLst>
              <a:ext uri="{FF2B5EF4-FFF2-40B4-BE49-F238E27FC236}">
                <a16:creationId xmlns:a16="http://schemas.microsoft.com/office/drawing/2014/main" id="{2E9899C6-DB0A-1AE5-C38C-6B191FCBB2A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82304" y="73202"/>
            <a:ext cx="2643279" cy="15146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486062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CCCE4E7-B40A-4593-A5E0-DF5A311E016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0867" y="966101"/>
            <a:ext cx="8084265" cy="5069602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579106B2-55C6-4C2E-A560-24DE33907A37}"/>
              </a:ext>
            </a:extLst>
          </p:cNvPr>
          <p:cNvSpPr txBox="1"/>
          <p:nvPr/>
        </p:nvSpPr>
        <p:spPr>
          <a:xfrm>
            <a:off x="2882560" y="314465"/>
            <a:ext cx="4140877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6000">
                <a:latin typeface="VAG Rounded Next Black" panose="020F0A02020203020204" pitchFamily="34" charset="0"/>
              </a:rPr>
              <a:t>I pledge to: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CF35648-C47E-42D6-B834-1135B3058C77}"/>
              </a:ext>
            </a:extLst>
          </p:cNvPr>
          <p:cNvSpPr txBox="1"/>
          <p:nvPr/>
        </p:nvSpPr>
        <p:spPr>
          <a:xfrm>
            <a:off x="3531775" y="6035703"/>
            <a:ext cx="284244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600">
                <a:latin typeface="VAG Rounded Next" panose="020F0502020203020204" pitchFamily="34" charset="0"/>
              </a:rPr>
              <a:t>#CleanAirDay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2D935A2-1D41-4BA3-BC51-C44D3A153FE2}"/>
              </a:ext>
            </a:extLst>
          </p:cNvPr>
          <p:cNvSpPr txBox="1"/>
          <p:nvPr/>
        </p:nvSpPr>
        <p:spPr>
          <a:xfrm>
            <a:off x="2074756" y="3002497"/>
            <a:ext cx="5756482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8000">
                <a:latin typeface="VAG Rounded Next" panose="020F0502020203020204" pitchFamily="34" charset="0"/>
              </a:rPr>
              <a:t>Use quieter streets</a:t>
            </a:r>
          </a:p>
        </p:txBody>
      </p:sp>
      <p:pic>
        <p:nvPicPr>
          <p:cNvPr id="5" name="Picture 4" descr="Logo, company name&#10;&#10;Description automatically generated">
            <a:extLst>
              <a:ext uri="{FF2B5EF4-FFF2-40B4-BE49-F238E27FC236}">
                <a16:creationId xmlns:a16="http://schemas.microsoft.com/office/drawing/2014/main" id="{9A86A453-B51F-3B99-D35B-AF9F3A7AD0B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82304" y="73202"/>
            <a:ext cx="2643279" cy="15146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554349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CCCE4E7-B40A-4593-A5E0-DF5A311E016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0867" y="966101"/>
            <a:ext cx="8084265" cy="5069602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579106B2-55C6-4C2E-A560-24DE33907A37}"/>
              </a:ext>
            </a:extLst>
          </p:cNvPr>
          <p:cNvSpPr txBox="1"/>
          <p:nvPr/>
        </p:nvSpPr>
        <p:spPr>
          <a:xfrm>
            <a:off x="2882560" y="314465"/>
            <a:ext cx="4140877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6000">
                <a:latin typeface="VAG Rounded Next Black" panose="020F0A02020203020204" pitchFamily="34" charset="0"/>
              </a:rPr>
              <a:t>I pledge to: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CF35648-C47E-42D6-B834-1135B3058C77}"/>
              </a:ext>
            </a:extLst>
          </p:cNvPr>
          <p:cNvSpPr txBox="1"/>
          <p:nvPr/>
        </p:nvSpPr>
        <p:spPr>
          <a:xfrm>
            <a:off x="3531775" y="6035703"/>
            <a:ext cx="284244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600">
                <a:latin typeface="VAG Rounded Next" panose="020F0502020203020204" pitchFamily="34" charset="0"/>
              </a:rPr>
              <a:t>#CleanAirDay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2D935A2-1D41-4BA3-BC51-C44D3A153FE2}"/>
              </a:ext>
            </a:extLst>
          </p:cNvPr>
          <p:cNvSpPr txBox="1"/>
          <p:nvPr/>
        </p:nvSpPr>
        <p:spPr>
          <a:xfrm>
            <a:off x="2008513" y="3176511"/>
            <a:ext cx="575648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9600" dirty="0">
                <a:latin typeface="VAG Rounded Next" panose="020F0502020203020204" pitchFamily="34" charset="0"/>
              </a:rPr>
              <a:t>Go electric</a:t>
            </a:r>
          </a:p>
        </p:txBody>
      </p:sp>
      <p:pic>
        <p:nvPicPr>
          <p:cNvPr id="5" name="Picture 4" descr="Logo, company name&#10;&#10;Description automatically generated">
            <a:extLst>
              <a:ext uri="{FF2B5EF4-FFF2-40B4-BE49-F238E27FC236}">
                <a16:creationId xmlns:a16="http://schemas.microsoft.com/office/drawing/2014/main" id="{32A92505-073B-9B3A-55AC-DEC6530C082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82304" y="73202"/>
            <a:ext cx="2643279" cy="15146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172325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CCCE4E7-B40A-4593-A5E0-DF5A311E016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0867" y="966101"/>
            <a:ext cx="8084265" cy="5069602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579106B2-55C6-4C2E-A560-24DE33907A37}"/>
              </a:ext>
            </a:extLst>
          </p:cNvPr>
          <p:cNvSpPr txBox="1"/>
          <p:nvPr/>
        </p:nvSpPr>
        <p:spPr>
          <a:xfrm>
            <a:off x="2882560" y="314465"/>
            <a:ext cx="4140877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6000">
                <a:latin typeface="VAG Rounded Next Black" panose="020F0A02020203020204" pitchFamily="34" charset="0"/>
              </a:rPr>
              <a:t>I pledge to: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CF35648-C47E-42D6-B834-1135B3058C77}"/>
              </a:ext>
            </a:extLst>
          </p:cNvPr>
          <p:cNvSpPr txBox="1"/>
          <p:nvPr/>
        </p:nvSpPr>
        <p:spPr>
          <a:xfrm>
            <a:off x="3531775" y="6035703"/>
            <a:ext cx="284244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600">
                <a:latin typeface="VAG Rounded Next" panose="020F0502020203020204" pitchFamily="34" charset="0"/>
              </a:rPr>
              <a:t>#CleanAirDay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2D935A2-1D41-4BA3-BC51-C44D3A153FE2}"/>
              </a:ext>
            </a:extLst>
          </p:cNvPr>
          <p:cNvSpPr txBox="1"/>
          <p:nvPr/>
        </p:nvSpPr>
        <p:spPr>
          <a:xfrm>
            <a:off x="2074756" y="3002497"/>
            <a:ext cx="5756482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8000">
                <a:latin typeface="VAG Rounded Next" panose="020F0502020203020204" pitchFamily="34" charset="0"/>
              </a:rPr>
              <a:t>Not idle the car engine</a:t>
            </a:r>
          </a:p>
        </p:txBody>
      </p:sp>
      <p:pic>
        <p:nvPicPr>
          <p:cNvPr id="5" name="Picture 4" descr="Logo, company name&#10;&#10;Description automatically generated">
            <a:extLst>
              <a:ext uri="{FF2B5EF4-FFF2-40B4-BE49-F238E27FC236}">
                <a16:creationId xmlns:a16="http://schemas.microsoft.com/office/drawing/2014/main" id="{98678B38-464E-AE39-FECB-D84A3DBCAAE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82304" y="73202"/>
            <a:ext cx="2643279" cy="15146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321319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CCCE4E7-B40A-4593-A5E0-DF5A311E016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0867" y="966101"/>
            <a:ext cx="8084265" cy="5069602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579106B2-55C6-4C2E-A560-24DE33907A37}"/>
              </a:ext>
            </a:extLst>
          </p:cNvPr>
          <p:cNvSpPr txBox="1"/>
          <p:nvPr/>
        </p:nvSpPr>
        <p:spPr>
          <a:xfrm>
            <a:off x="2882560" y="314465"/>
            <a:ext cx="4140877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6000">
                <a:latin typeface="VAG Rounded Next Black" panose="020F0A02020203020204" pitchFamily="34" charset="0"/>
              </a:rPr>
              <a:t>I pledge to: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CF35648-C47E-42D6-B834-1135B3058C77}"/>
              </a:ext>
            </a:extLst>
          </p:cNvPr>
          <p:cNvSpPr txBox="1"/>
          <p:nvPr/>
        </p:nvSpPr>
        <p:spPr>
          <a:xfrm>
            <a:off x="3531775" y="6035703"/>
            <a:ext cx="284244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600">
                <a:latin typeface="VAG Rounded Next" panose="020F0502020203020204" pitchFamily="34" charset="0"/>
              </a:rPr>
              <a:t>#CleanAirDay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2D935A2-1D41-4BA3-BC51-C44D3A153FE2}"/>
              </a:ext>
            </a:extLst>
          </p:cNvPr>
          <p:cNvSpPr txBox="1"/>
          <p:nvPr/>
        </p:nvSpPr>
        <p:spPr>
          <a:xfrm>
            <a:off x="1709942" y="3181606"/>
            <a:ext cx="6486109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5400">
                <a:latin typeface="VAG Rounded Next" panose="020F0502020203020204" pitchFamily="34" charset="0"/>
              </a:rPr>
              <a:t>Avoid using wood burning stoves and open fires </a:t>
            </a:r>
          </a:p>
        </p:txBody>
      </p:sp>
      <p:pic>
        <p:nvPicPr>
          <p:cNvPr id="4" name="Picture 4" descr="Logo, company name&#10;&#10;Description automatically generated">
            <a:extLst>
              <a:ext uri="{FF2B5EF4-FFF2-40B4-BE49-F238E27FC236}">
                <a16:creationId xmlns:a16="http://schemas.microsoft.com/office/drawing/2014/main" id="{4FE6E441-3A03-607B-1BEE-43F68FE3D49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82304" y="73202"/>
            <a:ext cx="2643279" cy="15146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368208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CCCE4E7-B40A-4593-A5E0-DF5A311E016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0867" y="966101"/>
            <a:ext cx="8084265" cy="5069602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579106B2-55C6-4C2E-A560-24DE33907A37}"/>
              </a:ext>
            </a:extLst>
          </p:cNvPr>
          <p:cNvSpPr txBox="1"/>
          <p:nvPr/>
        </p:nvSpPr>
        <p:spPr>
          <a:xfrm>
            <a:off x="2882560" y="314465"/>
            <a:ext cx="4140877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6000">
                <a:latin typeface="VAG Rounded Next Black" panose="020F0A02020203020204" pitchFamily="34" charset="0"/>
              </a:rPr>
              <a:t>I pledge to: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CF35648-C47E-42D6-B834-1135B3058C77}"/>
              </a:ext>
            </a:extLst>
          </p:cNvPr>
          <p:cNvSpPr txBox="1"/>
          <p:nvPr/>
        </p:nvSpPr>
        <p:spPr>
          <a:xfrm>
            <a:off x="3531775" y="6035703"/>
            <a:ext cx="284244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600">
                <a:latin typeface="VAG Rounded Next" panose="020F0502020203020204" pitchFamily="34" charset="0"/>
              </a:rPr>
              <a:t>#CleanAirDay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2D935A2-1D41-4BA3-BC51-C44D3A153FE2}"/>
              </a:ext>
            </a:extLst>
          </p:cNvPr>
          <p:cNvSpPr txBox="1"/>
          <p:nvPr/>
        </p:nvSpPr>
        <p:spPr>
          <a:xfrm>
            <a:off x="1785357" y="2777455"/>
            <a:ext cx="6067172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6000">
                <a:latin typeface="VAG Rounded Next" panose="020F0502020203020204" pitchFamily="34" charset="0"/>
              </a:rPr>
              <a:t>Avoid burning household and garden waste </a:t>
            </a:r>
          </a:p>
        </p:txBody>
      </p:sp>
      <p:pic>
        <p:nvPicPr>
          <p:cNvPr id="4" name="Picture 4" descr="Logo, company name&#10;&#10;Description automatically generated">
            <a:extLst>
              <a:ext uri="{FF2B5EF4-FFF2-40B4-BE49-F238E27FC236}">
                <a16:creationId xmlns:a16="http://schemas.microsoft.com/office/drawing/2014/main" id="{F7DEF9EC-F305-B0C2-A3CD-4F308F9AD6C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82304" y="73202"/>
            <a:ext cx="2643279" cy="15146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887747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CCCE4E7-B40A-4593-A5E0-DF5A311E016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0867" y="966101"/>
            <a:ext cx="8084265" cy="5069602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579106B2-55C6-4C2E-A560-24DE33907A37}"/>
              </a:ext>
            </a:extLst>
          </p:cNvPr>
          <p:cNvSpPr txBox="1"/>
          <p:nvPr/>
        </p:nvSpPr>
        <p:spPr>
          <a:xfrm>
            <a:off x="2882560" y="314465"/>
            <a:ext cx="4140877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6000">
                <a:latin typeface="VAG Rounded Next Black" panose="020F0A02020203020204" pitchFamily="34" charset="0"/>
              </a:rPr>
              <a:t>I pledge to: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CF35648-C47E-42D6-B834-1135B3058C77}"/>
              </a:ext>
            </a:extLst>
          </p:cNvPr>
          <p:cNvSpPr txBox="1"/>
          <p:nvPr/>
        </p:nvSpPr>
        <p:spPr>
          <a:xfrm>
            <a:off x="3531775" y="6035703"/>
            <a:ext cx="284244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600">
                <a:latin typeface="VAG Rounded Next" panose="020F0502020203020204" pitchFamily="34" charset="0"/>
              </a:rPr>
              <a:t>#CleanAirDay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2D935A2-1D41-4BA3-BC51-C44D3A153FE2}"/>
              </a:ext>
            </a:extLst>
          </p:cNvPr>
          <p:cNvSpPr txBox="1"/>
          <p:nvPr/>
        </p:nvSpPr>
        <p:spPr>
          <a:xfrm>
            <a:off x="1919411" y="3295029"/>
            <a:ext cx="606717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6000" dirty="0">
                <a:latin typeface="VAG Rounded Next" panose="020F0502020203020204" pitchFamily="34" charset="0"/>
              </a:rPr>
              <a:t>Learn more about air pollution </a:t>
            </a:r>
          </a:p>
        </p:txBody>
      </p:sp>
      <p:pic>
        <p:nvPicPr>
          <p:cNvPr id="4" name="Picture 4" descr="Logo, company name&#10;&#10;Description automatically generated">
            <a:extLst>
              <a:ext uri="{FF2B5EF4-FFF2-40B4-BE49-F238E27FC236}">
                <a16:creationId xmlns:a16="http://schemas.microsoft.com/office/drawing/2014/main" id="{1E65A8BD-1895-5C86-2A5B-4EF0F365290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82304" y="73202"/>
            <a:ext cx="2643279" cy="15146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352057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CCCE4E7-B40A-4593-A5E0-DF5A311E016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0867" y="966101"/>
            <a:ext cx="8084265" cy="5069602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579106B2-55C6-4C2E-A560-24DE33907A37}"/>
              </a:ext>
            </a:extLst>
          </p:cNvPr>
          <p:cNvSpPr txBox="1"/>
          <p:nvPr/>
        </p:nvSpPr>
        <p:spPr>
          <a:xfrm>
            <a:off x="2882560" y="314465"/>
            <a:ext cx="4140877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6000">
                <a:latin typeface="VAG Rounded Next Black" panose="020F0A02020203020204" pitchFamily="34" charset="0"/>
              </a:rPr>
              <a:t>I pledge to: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CF35648-C47E-42D6-B834-1135B3058C77}"/>
              </a:ext>
            </a:extLst>
          </p:cNvPr>
          <p:cNvSpPr txBox="1"/>
          <p:nvPr/>
        </p:nvSpPr>
        <p:spPr>
          <a:xfrm>
            <a:off x="3531775" y="6035703"/>
            <a:ext cx="284244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600">
                <a:latin typeface="VAG Rounded Next" panose="020F0502020203020204" pitchFamily="34" charset="0"/>
              </a:rPr>
              <a:t>#CleanAirDay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2D935A2-1D41-4BA3-BC51-C44D3A153FE2}"/>
              </a:ext>
            </a:extLst>
          </p:cNvPr>
          <p:cNvSpPr txBox="1"/>
          <p:nvPr/>
        </p:nvSpPr>
        <p:spPr>
          <a:xfrm>
            <a:off x="1919411" y="3260360"/>
            <a:ext cx="6067172" cy="2308324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GB" sz="7200" dirty="0">
                <a:latin typeface="VAG Rounded Next"/>
              </a:rPr>
              <a:t>Support local change</a:t>
            </a:r>
            <a:r>
              <a:rPr lang="en-GB" sz="6000" dirty="0">
                <a:latin typeface="VAG Rounded Next"/>
              </a:rPr>
              <a:t> </a:t>
            </a:r>
            <a:endParaRPr lang="en-GB" sz="6000">
              <a:latin typeface="VAG Rounded Next" panose="020F0502020203020204" pitchFamily="34" charset="0"/>
            </a:endParaRPr>
          </a:p>
        </p:txBody>
      </p:sp>
      <p:pic>
        <p:nvPicPr>
          <p:cNvPr id="4" name="Picture 4" descr="Logo, company name&#10;&#10;Description automatically generated">
            <a:extLst>
              <a:ext uri="{FF2B5EF4-FFF2-40B4-BE49-F238E27FC236}">
                <a16:creationId xmlns:a16="http://schemas.microsoft.com/office/drawing/2014/main" id="{FB16E5C5-1796-ACA4-E33A-6281361BE18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82304" y="73202"/>
            <a:ext cx="2643279" cy="15146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122616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CCCE4E7-B40A-4593-A5E0-DF5A311E016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0867" y="966101"/>
            <a:ext cx="8084265" cy="5069602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579106B2-55C6-4C2E-A560-24DE33907A37}"/>
              </a:ext>
            </a:extLst>
          </p:cNvPr>
          <p:cNvSpPr txBox="1"/>
          <p:nvPr/>
        </p:nvSpPr>
        <p:spPr>
          <a:xfrm>
            <a:off x="2882560" y="314465"/>
            <a:ext cx="4140877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6000">
                <a:latin typeface="VAG Rounded Next Black" panose="020F0A02020203020204" pitchFamily="34" charset="0"/>
              </a:rPr>
              <a:t>I pledge to: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CF35648-C47E-42D6-B834-1135B3058C77}"/>
              </a:ext>
            </a:extLst>
          </p:cNvPr>
          <p:cNvSpPr txBox="1"/>
          <p:nvPr/>
        </p:nvSpPr>
        <p:spPr>
          <a:xfrm>
            <a:off x="3531775" y="6035703"/>
            <a:ext cx="284244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600">
                <a:latin typeface="VAG Rounded Next" panose="020F0502020203020204" pitchFamily="34" charset="0"/>
              </a:rPr>
              <a:t>#CleanAirDay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2D935A2-1D41-4BA3-BC51-C44D3A153FE2}"/>
              </a:ext>
            </a:extLst>
          </p:cNvPr>
          <p:cNvSpPr txBox="1"/>
          <p:nvPr/>
        </p:nvSpPr>
        <p:spPr>
          <a:xfrm>
            <a:off x="1919411" y="3176041"/>
            <a:ext cx="6067172" cy="2308324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GB" sz="7200" dirty="0">
                <a:latin typeface="VAG Rounded Next"/>
              </a:rPr>
              <a:t>Share my experiences</a:t>
            </a:r>
            <a:r>
              <a:rPr lang="en-GB" sz="6000" dirty="0">
                <a:latin typeface="VAG Rounded Next"/>
              </a:rPr>
              <a:t> </a:t>
            </a:r>
            <a:endParaRPr lang="en-GB" sz="6000">
              <a:latin typeface="VAG Rounded Next" panose="020F0502020203020204" pitchFamily="34" charset="0"/>
            </a:endParaRPr>
          </a:p>
        </p:txBody>
      </p:sp>
      <p:pic>
        <p:nvPicPr>
          <p:cNvPr id="4" name="Picture 4" descr="Logo, company name&#10;&#10;Description automatically generated">
            <a:extLst>
              <a:ext uri="{FF2B5EF4-FFF2-40B4-BE49-F238E27FC236}">
                <a16:creationId xmlns:a16="http://schemas.microsoft.com/office/drawing/2014/main" id="{BC04673A-85D0-5FD1-E432-7C69A6D3123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82304" y="73202"/>
            <a:ext cx="2643279" cy="15146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47869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CCCE4E7-B40A-4593-A5E0-DF5A311E016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0867" y="966101"/>
            <a:ext cx="8084265" cy="5069602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579106B2-55C6-4C2E-A560-24DE33907A37}"/>
              </a:ext>
            </a:extLst>
          </p:cNvPr>
          <p:cNvSpPr txBox="1"/>
          <p:nvPr/>
        </p:nvSpPr>
        <p:spPr>
          <a:xfrm>
            <a:off x="2882560" y="314465"/>
            <a:ext cx="4140877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6000">
                <a:latin typeface="VAG Rounded Next Black" panose="020F0A02020203020204" pitchFamily="34" charset="0"/>
              </a:rPr>
              <a:t>I pledge to: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CF35648-C47E-42D6-B834-1135B3058C77}"/>
              </a:ext>
            </a:extLst>
          </p:cNvPr>
          <p:cNvSpPr txBox="1"/>
          <p:nvPr/>
        </p:nvSpPr>
        <p:spPr>
          <a:xfrm>
            <a:off x="3531775" y="6035703"/>
            <a:ext cx="284244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600">
                <a:latin typeface="VAG Rounded Next" panose="020F0502020203020204" pitchFamily="34" charset="0"/>
              </a:rPr>
              <a:t>#CleanAirDay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2D935A2-1D41-4BA3-BC51-C44D3A153FE2}"/>
              </a:ext>
            </a:extLst>
          </p:cNvPr>
          <p:cNvSpPr txBox="1"/>
          <p:nvPr/>
        </p:nvSpPr>
        <p:spPr>
          <a:xfrm>
            <a:off x="1572278" y="3002497"/>
            <a:ext cx="6258960" cy="255454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GB" sz="8000" dirty="0">
                <a:latin typeface="VAG Rounded Next"/>
              </a:rPr>
              <a:t>Walk short distance trips</a:t>
            </a:r>
            <a:endParaRPr lang="en-US" dirty="0"/>
          </a:p>
        </p:txBody>
      </p:sp>
      <p:pic>
        <p:nvPicPr>
          <p:cNvPr id="5" name="Picture 4" descr="Logo, company name&#10;&#10;Description automatically generated">
            <a:extLst>
              <a:ext uri="{FF2B5EF4-FFF2-40B4-BE49-F238E27FC236}">
                <a16:creationId xmlns:a16="http://schemas.microsoft.com/office/drawing/2014/main" id="{3DA72C9C-B26D-4E32-8B63-A7E79DC1533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82304" y="73202"/>
            <a:ext cx="2643279" cy="15146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954856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CCCE4E7-B40A-4593-A5E0-DF5A311E016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0867" y="966101"/>
            <a:ext cx="8084265" cy="5069602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579106B2-55C6-4C2E-A560-24DE33907A37}"/>
              </a:ext>
            </a:extLst>
          </p:cNvPr>
          <p:cNvSpPr txBox="1"/>
          <p:nvPr/>
        </p:nvSpPr>
        <p:spPr>
          <a:xfrm>
            <a:off x="2882560" y="314465"/>
            <a:ext cx="4140877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6000">
                <a:latin typeface="VAG Rounded Next Black" panose="020F0A02020203020204" pitchFamily="34" charset="0"/>
              </a:rPr>
              <a:t>I pledge to: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CF35648-C47E-42D6-B834-1135B3058C77}"/>
              </a:ext>
            </a:extLst>
          </p:cNvPr>
          <p:cNvSpPr txBox="1"/>
          <p:nvPr/>
        </p:nvSpPr>
        <p:spPr>
          <a:xfrm>
            <a:off x="3531775" y="6035703"/>
            <a:ext cx="284244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600">
                <a:latin typeface="VAG Rounded Next" panose="020F0502020203020204" pitchFamily="34" charset="0"/>
              </a:rPr>
              <a:t>#CleanAirDay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2D935A2-1D41-4BA3-BC51-C44D3A153FE2}"/>
              </a:ext>
            </a:extLst>
          </p:cNvPr>
          <p:cNvSpPr txBox="1"/>
          <p:nvPr/>
        </p:nvSpPr>
        <p:spPr>
          <a:xfrm>
            <a:off x="2074756" y="3002497"/>
            <a:ext cx="5756482" cy="255454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GB" sz="8000" dirty="0">
                <a:latin typeface="VAG Rounded Next"/>
              </a:rPr>
              <a:t>Leave the car at home</a:t>
            </a:r>
          </a:p>
        </p:txBody>
      </p:sp>
      <p:pic>
        <p:nvPicPr>
          <p:cNvPr id="5" name="Picture 4" descr="Logo, company name&#10;&#10;Description automatically generated">
            <a:extLst>
              <a:ext uri="{FF2B5EF4-FFF2-40B4-BE49-F238E27FC236}">
                <a16:creationId xmlns:a16="http://schemas.microsoft.com/office/drawing/2014/main" id="{47CB4C39-4B19-A2E6-8B22-5EBC7A1E1D4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82304" y="73202"/>
            <a:ext cx="2643279" cy="15146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104576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CCCE4E7-B40A-4593-A5E0-DF5A311E016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0867" y="966101"/>
            <a:ext cx="8084265" cy="5069602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579106B2-55C6-4C2E-A560-24DE33907A37}"/>
              </a:ext>
            </a:extLst>
          </p:cNvPr>
          <p:cNvSpPr txBox="1"/>
          <p:nvPr/>
        </p:nvSpPr>
        <p:spPr>
          <a:xfrm>
            <a:off x="2882560" y="314465"/>
            <a:ext cx="4140877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6000">
                <a:latin typeface="VAG Rounded Next Black" panose="020F0A02020203020204" pitchFamily="34" charset="0"/>
              </a:rPr>
              <a:t>I pledge to: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CF35648-C47E-42D6-B834-1135B3058C77}"/>
              </a:ext>
            </a:extLst>
          </p:cNvPr>
          <p:cNvSpPr txBox="1"/>
          <p:nvPr/>
        </p:nvSpPr>
        <p:spPr>
          <a:xfrm>
            <a:off x="3531775" y="6035703"/>
            <a:ext cx="284244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600">
                <a:latin typeface="VAG Rounded Next" panose="020F0502020203020204" pitchFamily="34" charset="0"/>
              </a:rPr>
              <a:t>#CleanAirDay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2D935A2-1D41-4BA3-BC51-C44D3A153FE2}"/>
              </a:ext>
            </a:extLst>
          </p:cNvPr>
          <p:cNvSpPr txBox="1"/>
          <p:nvPr/>
        </p:nvSpPr>
        <p:spPr>
          <a:xfrm>
            <a:off x="1943675" y="3002497"/>
            <a:ext cx="6168451" cy="255454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GB" sz="8000" dirty="0">
                <a:latin typeface="VAG Rounded Next"/>
              </a:rPr>
              <a:t>Go polluting vehicle free</a:t>
            </a:r>
          </a:p>
        </p:txBody>
      </p:sp>
      <p:pic>
        <p:nvPicPr>
          <p:cNvPr id="5" name="Picture 4" descr="Logo, company name&#10;&#10;Description automatically generated">
            <a:extLst>
              <a:ext uri="{FF2B5EF4-FFF2-40B4-BE49-F238E27FC236}">
                <a16:creationId xmlns:a16="http://schemas.microsoft.com/office/drawing/2014/main" id="{9CA51E98-38D1-B6F8-4E33-94C3EE7B329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82304" y="73202"/>
            <a:ext cx="2643279" cy="15146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330231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CCCE4E7-B40A-4593-A5E0-DF5A311E016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0867" y="966101"/>
            <a:ext cx="8084265" cy="5069602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579106B2-55C6-4C2E-A560-24DE33907A37}"/>
              </a:ext>
            </a:extLst>
          </p:cNvPr>
          <p:cNvSpPr txBox="1"/>
          <p:nvPr/>
        </p:nvSpPr>
        <p:spPr>
          <a:xfrm>
            <a:off x="2882560" y="314465"/>
            <a:ext cx="4140877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6000">
                <a:latin typeface="VAG Rounded Next Black" panose="020F0A02020203020204" pitchFamily="34" charset="0"/>
              </a:rPr>
              <a:t>I pledge to: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CF35648-C47E-42D6-B834-1135B3058C77}"/>
              </a:ext>
            </a:extLst>
          </p:cNvPr>
          <p:cNvSpPr txBox="1"/>
          <p:nvPr/>
        </p:nvSpPr>
        <p:spPr>
          <a:xfrm>
            <a:off x="3531775" y="6035703"/>
            <a:ext cx="284244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600">
                <a:latin typeface="VAG Rounded Next" panose="020F0502020203020204" pitchFamily="34" charset="0"/>
              </a:rPr>
              <a:t>#CleanAirDay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2D935A2-1D41-4BA3-BC51-C44D3A153FE2}"/>
              </a:ext>
            </a:extLst>
          </p:cNvPr>
          <p:cNvSpPr txBox="1"/>
          <p:nvPr/>
        </p:nvSpPr>
        <p:spPr>
          <a:xfrm>
            <a:off x="2074756" y="3077448"/>
            <a:ext cx="5756482" cy="2400657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GB" sz="5000" dirty="0">
                <a:latin typeface="VAG Rounded Next"/>
              </a:rPr>
              <a:t>Avoid ordering non-essential, polluting deliveries</a:t>
            </a:r>
            <a:endParaRPr lang="en-GB" sz="5000" dirty="0">
              <a:latin typeface="VAG Rounded Next" panose="020F0502020203020204" pitchFamily="34" charset="0"/>
            </a:endParaRPr>
          </a:p>
        </p:txBody>
      </p:sp>
      <p:pic>
        <p:nvPicPr>
          <p:cNvPr id="5" name="Picture 4" descr="Logo, company name&#10;&#10;Description automatically generated">
            <a:extLst>
              <a:ext uri="{FF2B5EF4-FFF2-40B4-BE49-F238E27FC236}">
                <a16:creationId xmlns:a16="http://schemas.microsoft.com/office/drawing/2014/main" id="{09D00FFA-FF39-8E39-454F-94514F206AF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82304" y="73202"/>
            <a:ext cx="2643279" cy="15146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498822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CCCE4E7-B40A-4593-A5E0-DF5A311E016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0867" y="966101"/>
            <a:ext cx="8084265" cy="5069602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579106B2-55C6-4C2E-A560-24DE33907A37}"/>
              </a:ext>
            </a:extLst>
          </p:cNvPr>
          <p:cNvSpPr txBox="1"/>
          <p:nvPr/>
        </p:nvSpPr>
        <p:spPr>
          <a:xfrm>
            <a:off x="2882560" y="314465"/>
            <a:ext cx="4140877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6000">
                <a:latin typeface="VAG Rounded Next Black" panose="020F0A02020203020204" pitchFamily="34" charset="0"/>
              </a:rPr>
              <a:t>I pledge to: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CF35648-C47E-42D6-B834-1135B3058C77}"/>
              </a:ext>
            </a:extLst>
          </p:cNvPr>
          <p:cNvSpPr txBox="1"/>
          <p:nvPr/>
        </p:nvSpPr>
        <p:spPr>
          <a:xfrm>
            <a:off x="3531775" y="6035703"/>
            <a:ext cx="284244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600">
                <a:latin typeface="VAG Rounded Next" panose="020F0502020203020204" pitchFamily="34" charset="0"/>
              </a:rPr>
              <a:t>#CleanAirDay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2D935A2-1D41-4BA3-BC51-C44D3A153FE2}"/>
              </a:ext>
            </a:extLst>
          </p:cNvPr>
          <p:cNvSpPr txBox="1"/>
          <p:nvPr/>
        </p:nvSpPr>
        <p:spPr>
          <a:xfrm>
            <a:off x="2084119" y="3096186"/>
            <a:ext cx="5756482" cy="2585323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GB" sz="5400" dirty="0">
                <a:latin typeface="VAG Rounded Next"/>
              </a:rPr>
              <a:t>Support my local council's clean air activities</a:t>
            </a:r>
            <a:endParaRPr lang="en-GB" sz="5400" dirty="0">
              <a:latin typeface="VAG Rounded Next" panose="020F0502020203020204" pitchFamily="34" charset="0"/>
            </a:endParaRPr>
          </a:p>
        </p:txBody>
      </p:sp>
      <p:pic>
        <p:nvPicPr>
          <p:cNvPr id="5" name="Picture 4" descr="Logo, company name&#10;&#10;Description automatically generated">
            <a:extLst>
              <a:ext uri="{FF2B5EF4-FFF2-40B4-BE49-F238E27FC236}">
                <a16:creationId xmlns:a16="http://schemas.microsoft.com/office/drawing/2014/main" id="{020E4673-58D9-CA3E-255A-6059D1D3A7C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82304" y="73202"/>
            <a:ext cx="2643279" cy="15146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093591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CCCE4E7-B40A-4593-A5E0-DF5A311E016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0867" y="966101"/>
            <a:ext cx="8084265" cy="5069602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579106B2-55C6-4C2E-A560-24DE33907A37}"/>
              </a:ext>
            </a:extLst>
          </p:cNvPr>
          <p:cNvSpPr txBox="1"/>
          <p:nvPr/>
        </p:nvSpPr>
        <p:spPr>
          <a:xfrm>
            <a:off x="2882560" y="314465"/>
            <a:ext cx="4140877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6000">
                <a:latin typeface="VAG Rounded Next Black" panose="020F0A02020203020204" pitchFamily="34" charset="0"/>
              </a:rPr>
              <a:t>I pledge to: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CF35648-C47E-42D6-B834-1135B3058C77}"/>
              </a:ext>
            </a:extLst>
          </p:cNvPr>
          <p:cNvSpPr txBox="1"/>
          <p:nvPr/>
        </p:nvSpPr>
        <p:spPr>
          <a:xfrm>
            <a:off x="3531775" y="6035703"/>
            <a:ext cx="284244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600">
                <a:latin typeface="VAG Rounded Next" panose="020F0502020203020204" pitchFamily="34" charset="0"/>
              </a:rPr>
              <a:t>#CleanAirDay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2D935A2-1D41-4BA3-BC51-C44D3A153FE2}"/>
              </a:ext>
            </a:extLst>
          </p:cNvPr>
          <p:cNvSpPr txBox="1"/>
          <p:nvPr/>
        </p:nvSpPr>
        <p:spPr>
          <a:xfrm>
            <a:off x="1798549" y="3219152"/>
            <a:ext cx="6308896" cy="2185214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GB" sz="4400" dirty="0">
                <a:latin typeface="VAG Rounded Next"/>
              </a:rPr>
              <a:t>Tell my local council what I want to see happening to tackle air pollution</a:t>
            </a:r>
            <a:r>
              <a:rPr lang="en-GB" sz="4800" dirty="0">
                <a:latin typeface="VAG Rounded Next"/>
              </a:rPr>
              <a:t> </a:t>
            </a:r>
            <a:endParaRPr lang="en-GB" sz="4800" dirty="0">
              <a:latin typeface="VAG Rounded Next" panose="020F0502020203020204" pitchFamily="34" charset="0"/>
            </a:endParaRPr>
          </a:p>
        </p:txBody>
      </p:sp>
      <p:pic>
        <p:nvPicPr>
          <p:cNvPr id="5" name="Picture 4" descr="Logo, company name&#10;&#10;Description automatically generated">
            <a:extLst>
              <a:ext uri="{FF2B5EF4-FFF2-40B4-BE49-F238E27FC236}">
                <a16:creationId xmlns:a16="http://schemas.microsoft.com/office/drawing/2014/main" id="{4858FB4C-F1C0-F51B-72DE-1B47BEC39B3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82304" y="73202"/>
            <a:ext cx="2643279" cy="15146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108946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CCCE4E7-B40A-4593-A5E0-DF5A311E016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0867" y="966101"/>
            <a:ext cx="8084265" cy="5069602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579106B2-55C6-4C2E-A560-24DE33907A37}"/>
              </a:ext>
            </a:extLst>
          </p:cNvPr>
          <p:cNvSpPr txBox="1"/>
          <p:nvPr/>
        </p:nvSpPr>
        <p:spPr>
          <a:xfrm>
            <a:off x="2882560" y="314465"/>
            <a:ext cx="4140877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6000">
                <a:latin typeface="VAG Rounded Next Black" panose="020F0A02020203020204" pitchFamily="34" charset="0"/>
              </a:rPr>
              <a:t>I pledge to: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CF35648-C47E-42D6-B834-1135B3058C77}"/>
              </a:ext>
            </a:extLst>
          </p:cNvPr>
          <p:cNvSpPr txBox="1"/>
          <p:nvPr/>
        </p:nvSpPr>
        <p:spPr>
          <a:xfrm>
            <a:off x="3531775" y="6035703"/>
            <a:ext cx="284244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600">
                <a:latin typeface="VAG Rounded Next" panose="020F0502020203020204" pitchFamily="34" charset="0"/>
              </a:rPr>
              <a:t>#CleanAirDay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2D935A2-1D41-4BA3-BC51-C44D3A153FE2}"/>
              </a:ext>
            </a:extLst>
          </p:cNvPr>
          <p:cNvSpPr txBox="1"/>
          <p:nvPr/>
        </p:nvSpPr>
        <p:spPr>
          <a:xfrm>
            <a:off x="1962401" y="2843227"/>
            <a:ext cx="5756482" cy="286232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GB" sz="6000" dirty="0">
                <a:latin typeface="VAG Rounded Next"/>
              </a:rPr>
              <a:t>Make a public statement to act on air pollution</a:t>
            </a:r>
            <a:endParaRPr lang="en-GB" sz="6000" dirty="0">
              <a:latin typeface="Calibri"/>
              <a:cs typeface="Calibri"/>
            </a:endParaRPr>
          </a:p>
        </p:txBody>
      </p:sp>
      <p:pic>
        <p:nvPicPr>
          <p:cNvPr id="5" name="Picture 4" descr="Logo, company name&#10;&#10;Description automatically generated">
            <a:extLst>
              <a:ext uri="{FF2B5EF4-FFF2-40B4-BE49-F238E27FC236}">
                <a16:creationId xmlns:a16="http://schemas.microsoft.com/office/drawing/2014/main" id="{BE664F16-A400-B98C-A478-B6F47E13DBF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82304" y="73202"/>
            <a:ext cx="2643279" cy="15146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387601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CCCE4E7-B40A-4593-A5E0-DF5A311E016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0867" y="966101"/>
            <a:ext cx="8084265" cy="5069602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579106B2-55C6-4C2E-A560-24DE33907A37}"/>
              </a:ext>
            </a:extLst>
          </p:cNvPr>
          <p:cNvSpPr txBox="1"/>
          <p:nvPr/>
        </p:nvSpPr>
        <p:spPr>
          <a:xfrm>
            <a:off x="2882560" y="314465"/>
            <a:ext cx="4140877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6000">
                <a:latin typeface="VAG Rounded Next Black" panose="020F0A02020203020204" pitchFamily="34" charset="0"/>
              </a:rPr>
              <a:t>I pledge to: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CF35648-C47E-42D6-B834-1135B3058C77}"/>
              </a:ext>
            </a:extLst>
          </p:cNvPr>
          <p:cNvSpPr txBox="1"/>
          <p:nvPr/>
        </p:nvSpPr>
        <p:spPr>
          <a:xfrm>
            <a:off x="3531775" y="6035703"/>
            <a:ext cx="284244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600">
                <a:latin typeface="VAG Rounded Next" panose="020F0502020203020204" pitchFamily="34" charset="0"/>
              </a:rPr>
              <a:t>#CleanAirDay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2D935A2-1D41-4BA3-BC51-C44D3A153FE2}"/>
              </a:ext>
            </a:extLst>
          </p:cNvPr>
          <p:cNvSpPr txBox="1"/>
          <p:nvPr/>
        </p:nvSpPr>
        <p:spPr>
          <a:xfrm>
            <a:off x="2074756" y="3238167"/>
            <a:ext cx="5756482" cy="2308324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GB" sz="7200" dirty="0">
                <a:latin typeface="VAG Rounded Next"/>
              </a:rPr>
              <a:t>Walk or cycle to work</a:t>
            </a:r>
          </a:p>
        </p:txBody>
      </p:sp>
      <p:pic>
        <p:nvPicPr>
          <p:cNvPr id="5" name="Picture 4" descr="Logo, company name&#10;&#10;Description automatically generated">
            <a:extLst>
              <a:ext uri="{FF2B5EF4-FFF2-40B4-BE49-F238E27FC236}">
                <a16:creationId xmlns:a16="http://schemas.microsoft.com/office/drawing/2014/main" id="{750E52BF-2BF8-AEA2-28C6-5CE44E76500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82304" y="73202"/>
            <a:ext cx="2643279" cy="15146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489257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GAP 2018">
      <a:dk1>
        <a:sysClr val="windowText" lastClr="000000"/>
      </a:dk1>
      <a:lt1>
        <a:sysClr val="window" lastClr="FFFFFF"/>
      </a:lt1>
      <a:dk2>
        <a:srgbClr val="0000A0"/>
      </a:dk2>
      <a:lt2>
        <a:srgbClr val="262626"/>
      </a:lt2>
      <a:accent1>
        <a:srgbClr val="E51A92"/>
      </a:accent1>
      <a:accent2>
        <a:srgbClr val="EC0044"/>
      </a:accent2>
      <a:accent3>
        <a:srgbClr val="FF5000"/>
      </a:accent3>
      <a:accent4>
        <a:srgbClr val="FFC600"/>
      </a:accent4>
      <a:accent5>
        <a:srgbClr val="A0E300"/>
      </a:accent5>
      <a:accent6>
        <a:srgbClr val="00B0F0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23222AC7-2E78-4816-A8C2-28CBB9A5F64D}" vid="{F781F996-550E-442A-B12E-8255E5114221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AE0B4F1B4450E4E8A5FE18239308EEA" ma:contentTypeVersion="22" ma:contentTypeDescription="Create a new document." ma:contentTypeScope="" ma:versionID="f6d94f2fc243c85d97626f0b74485b25">
  <xsd:schema xmlns:xsd="http://www.w3.org/2001/XMLSchema" xmlns:xs="http://www.w3.org/2001/XMLSchema" xmlns:p="http://schemas.microsoft.com/office/2006/metadata/properties" xmlns:ns2="15beabfd-36fb-41ac-afc4-02f51862359f" xmlns:ns3="b3493637-91d3-40f9-802b-f852cb2783f9" targetNamespace="http://schemas.microsoft.com/office/2006/metadata/properties" ma:root="true" ma:fieldsID="5ac4b19fe50edfd4bcf6b82760696e59" ns2:_="" ns3:_="">
    <xsd:import namespace="15beabfd-36fb-41ac-afc4-02f51862359f"/>
    <xsd:import namespace="b3493637-91d3-40f9-802b-f852cb2783f9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DateTaken" minOccurs="0"/>
                <xsd:element ref="ns2:MediaServiceLocation" minOccurs="0"/>
                <xsd:element ref="ns3:TaxKeywordTaxHTField" minOccurs="0"/>
                <xsd:element ref="ns3:TaxCatchAll" minOccurs="0"/>
                <xsd:element ref="ns3:SharedWithUsers" minOccurs="0"/>
                <xsd:element ref="ns3:SharedWithDetails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acdv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5beabfd-36fb-41ac-afc4-02f51862359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MediaServiceAutoTags" ma:internalName="MediaServiceAutoTags" ma:readOnly="true">
      <xsd:simpleType>
        <xsd:restriction base="dms:Text"/>
      </xsd:simpleType>
    </xsd:element>
    <xsd:element name="MediaServiceOCR" ma:index="11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3" nillable="true" ma:displayName="MediaServiceLocation" ma:internalName="MediaServiceLocation" ma:readOnly="true">
      <xsd:simpleType>
        <xsd:restriction base="dms:Text"/>
      </xsd:simpleType>
    </xsd:element>
    <xsd:element name="MediaServiceGenerationTime" ma:index="19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0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21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2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acdv" ma:index="23" nillable="true" ma:displayName="Text" ma:internalName="acdv">
      <xsd:simpleType>
        <xsd:restriction base="dms:Text"/>
      </xsd:simpleType>
    </xsd:element>
    <xsd:element name="MediaLengthInSeconds" ma:index="24" nillable="true" ma:displayName="Length (seconds)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3493637-91d3-40f9-802b-f852cb2783f9" elementFormDefault="qualified">
    <xsd:import namespace="http://schemas.microsoft.com/office/2006/documentManagement/types"/>
    <xsd:import namespace="http://schemas.microsoft.com/office/infopath/2007/PartnerControls"/>
    <xsd:element name="TaxKeywordTaxHTField" ma:index="15" nillable="true" ma:taxonomy="true" ma:internalName="TaxKeywordTaxHTField" ma:taxonomyFieldName="TaxKeyword" ma:displayName="Enterprise Keywords" ma:readOnly="false" ma:fieldId="{23f27201-bee3-471e-b2e7-b64fd8b7ca38}" ma:taxonomyMulti="true" ma:sspId="c7cf4bdf-6ea0-4761-a6db-ba0d02b66f81" ma:termSetId="00000000-0000-0000-0000-000000000000" ma:anchorId="00000000-0000-0000-0000-000000000000" ma:open="true" ma:isKeyword="true">
      <xsd:complexType>
        <xsd:sequence>
          <xsd:element ref="pc:Terms" minOccurs="0" maxOccurs="1"/>
        </xsd:sequence>
      </xsd:complexType>
    </xsd:element>
    <xsd:element name="TaxCatchAll" ma:index="16" nillable="true" ma:displayName="Taxonomy Catch All Column" ma:hidden="true" ma:list="{e67a50d2-8246-48d2-8ccf-f5a8fe27e81d}" ma:internalName="TaxCatchAll" ma:showField="CatchAllData" ma:web="b3493637-91d3-40f9-802b-f852cb2783f9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7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KeywordTaxHTField xmlns="b3493637-91d3-40f9-802b-f852cb2783f9">
      <Terms xmlns="http://schemas.microsoft.com/office/infopath/2007/PartnerControls"/>
    </TaxKeywordTaxHTField>
    <TaxCatchAll xmlns="b3493637-91d3-40f9-802b-f852cb2783f9" xsi:nil="true"/>
    <acdv xmlns="15beabfd-36fb-41ac-afc4-02f51862359f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31A4C183-AA39-476F-898C-FFCC3583636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15beabfd-36fb-41ac-afc4-02f51862359f"/>
    <ds:schemaRef ds:uri="b3493637-91d3-40f9-802b-f852cb2783f9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EE011DF3-8B86-4191-AAFD-3BBEEF2AFBDF}">
  <ds:schemaRefs>
    <ds:schemaRef ds:uri="b3493637-91d3-40f9-802b-f852cb2783f9"/>
    <ds:schemaRef ds:uri="15beabfd-36fb-41ac-afc4-02f51862359f"/>
    <ds:schemaRef ds:uri="http://purl.org/dc/terms/"/>
    <ds:schemaRef ds:uri="http://schemas.openxmlformats.org/package/2006/metadata/core-properties"/>
    <ds:schemaRef ds:uri="http://purl.org/dc/dcmitype/"/>
    <ds:schemaRef ds:uri="http://schemas.microsoft.com/office/infopath/2007/PartnerControls"/>
    <ds:schemaRef ds:uri="http://schemas.microsoft.com/office/2006/documentManagement/types"/>
    <ds:schemaRef ds:uri="http://purl.org/dc/elements/1.1/"/>
    <ds:schemaRef ds:uri="http://schemas.microsoft.com/office/2006/metadata/propertie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37EFDFFD-DB04-43DE-9259-349265936240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GAP brand ppt</Template>
  <TotalTime>0</TotalTime>
  <Words>193</Words>
  <Application>Microsoft Office PowerPoint</Application>
  <PresentationFormat>A4 Paper (210x297 mm)</PresentationFormat>
  <Paragraphs>50</Paragraphs>
  <Slides>18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Cat Leggat</dc:creator>
  <cp:lastModifiedBy>Catherine</cp:lastModifiedBy>
  <cp:revision>109</cp:revision>
  <dcterms:created xsi:type="dcterms:W3CDTF">2019-04-09T10:42:27Z</dcterms:created>
  <dcterms:modified xsi:type="dcterms:W3CDTF">2022-05-18T13:32:47Z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0x010100FAE0B4F1B4450E4E8A5FE18239308EEA</vt:lpwstr>
  </property>
  <property fmtid="{D5CDD505-2E9C-101B-9397-08002B2CF9AE}" pid="3" name="TaxKeyword">
    <vt:lpwstr/>
  </property>
  <property fmtid="{D5CDD505-2E9C-101B-9397-08002B2CF9AE}" pid="4" name="AuthorIds_UIVersion_8192">
    <vt:lpwstr>12</vt:lpwstr>
  </property>
  <property fmtid="{D5CDD505-2E9C-101B-9397-08002B2CF9AE}" pid="5" name="AuthorIds_UIVersion_1024">
    <vt:lpwstr>23</vt:lpwstr>
  </property>
</Properties>
</file>